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6" r:id="rId3"/>
    <p:sldId id="258" r:id="rId4"/>
    <p:sldId id="259" r:id="rId5"/>
    <p:sldId id="267" r:id="rId6"/>
    <p:sldId id="268" r:id="rId7"/>
    <p:sldId id="269" r:id="rId8"/>
    <p:sldId id="260" r:id="rId9"/>
    <p:sldId id="270" r:id="rId10"/>
    <p:sldId id="261" r:id="rId11"/>
    <p:sldId id="271" r:id="rId12"/>
    <p:sldId id="265" r:id="rId13"/>
    <p:sldId id="272" r:id="rId14"/>
    <p:sldId id="273" r:id="rId15"/>
    <p:sldId id="264" r:id="rId16"/>
    <p:sldId id="262" r:id="rId17"/>
    <p:sldId id="274" r:id="rId18"/>
    <p:sldId id="275" r:id="rId19"/>
    <p:sldId id="276" r:id="rId20"/>
    <p:sldId id="26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78"/>
    <a:srgbClr val="DFD62F"/>
    <a:srgbClr val="1A7ADF"/>
    <a:srgbClr val="D28E00"/>
    <a:srgbClr val="D2B000"/>
    <a:srgbClr val="87AFFF"/>
    <a:srgbClr val="D63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62110" autoAdjust="0"/>
  </p:normalViewPr>
  <p:slideViewPr>
    <p:cSldViewPr snapToGrid="0" snapToObjects="1">
      <p:cViewPr varScale="1">
        <p:scale>
          <a:sx n="128" d="100"/>
          <a:sy n="128" d="100"/>
        </p:scale>
        <p:origin x="6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1596D-1013-9749-A57E-17950D525A0B}" type="datetimeFigureOut">
              <a:rPr lang="en-US" smtClean="0"/>
              <a:t>10/3/17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6E1E3-8180-6A45-9229-1A0FC4EFBB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910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A7062-E772-CC4D-B5E4-1A71FD1032A7}" type="datetimeFigureOut">
              <a:rPr lang="en-US" smtClean="0"/>
              <a:t>10/3/17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15265-30A9-424B-B93A-0004A2B6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3226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3000" u="sng" dirty="0" smtClean="0">
                <a:latin typeface="Garamond" charset="0"/>
                <a:cs typeface="Arial" charset="0"/>
              </a:rPr>
              <a:t>Classroom Exception</a:t>
            </a:r>
            <a:r>
              <a:rPr lang="en-US" sz="3000" dirty="0" smtClean="0">
                <a:latin typeface="Garamond" charset="0"/>
                <a:cs typeface="Arial" charset="0"/>
              </a:rPr>
              <a:t>: All </a:t>
            </a:r>
            <a:r>
              <a:rPr lang="en-US" sz="3000" u="sng" dirty="0" smtClean="0">
                <a:latin typeface="Garamond" charset="0"/>
                <a:cs typeface="Arial" charset="0"/>
              </a:rPr>
              <a:t>performance</a:t>
            </a:r>
            <a:r>
              <a:rPr lang="en-US" sz="3000" dirty="0" smtClean="0">
                <a:latin typeface="Garamond" charset="0"/>
                <a:cs typeface="Arial" charset="0"/>
              </a:rPr>
              <a:t> and </a:t>
            </a:r>
            <a:r>
              <a:rPr lang="en-US" sz="3000" u="sng" dirty="0" smtClean="0">
                <a:latin typeface="Garamond" charset="0"/>
                <a:cs typeface="Arial" charset="0"/>
              </a:rPr>
              <a:t>displays</a:t>
            </a:r>
            <a:r>
              <a:rPr lang="en-US" sz="3000" dirty="0" smtClean="0">
                <a:latin typeface="Garamond" charset="0"/>
                <a:cs typeface="Arial" charset="0"/>
              </a:rPr>
              <a:t> (including music, images, videos) of a work are not an infringement of copyright, as long as: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In the course of </a:t>
            </a:r>
            <a:r>
              <a:rPr lang="en-US" u="sng" dirty="0" smtClean="0">
                <a:latin typeface="Garamond" charset="0"/>
                <a:cs typeface="Arial" charset="0"/>
              </a:rPr>
              <a:t>face-to-face </a:t>
            </a:r>
            <a:r>
              <a:rPr lang="en-US" dirty="0" smtClean="0">
                <a:latin typeface="Garamond" charset="0"/>
                <a:cs typeface="Arial" charset="0"/>
              </a:rPr>
              <a:t>teaching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It takes place in a classroom or similar place devoted to instruction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The work is </a:t>
            </a:r>
            <a:r>
              <a:rPr lang="en-US" u="sng" dirty="0" smtClean="0">
                <a:latin typeface="Garamond" charset="0"/>
                <a:cs typeface="Arial" charset="0"/>
              </a:rPr>
              <a:t>lawfully obtained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411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3000" u="sng" dirty="0" smtClean="0">
                <a:latin typeface="Garamond" charset="0"/>
                <a:cs typeface="Arial" charset="0"/>
              </a:rPr>
              <a:t>Classroom Exception</a:t>
            </a:r>
            <a:r>
              <a:rPr lang="en-US" sz="3000" dirty="0" smtClean="0">
                <a:latin typeface="Garamond" charset="0"/>
                <a:cs typeface="Arial" charset="0"/>
              </a:rPr>
              <a:t>: All </a:t>
            </a:r>
            <a:r>
              <a:rPr lang="en-US" sz="3000" u="sng" dirty="0" smtClean="0">
                <a:latin typeface="Garamond" charset="0"/>
                <a:cs typeface="Arial" charset="0"/>
              </a:rPr>
              <a:t>performance</a:t>
            </a:r>
            <a:r>
              <a:rPr lang="en-US" sz="3000" dirty="0" smtClean="0">
                <a:latin typeface="Garamond" charset="0"/>
                <a:cs typeface="Arial" charset="0"/>
              </a:rPr>
              <a:t> and </a:t>
            </a:r>
            <a:r>
              <a:rPr lang="en-US" sz="3000" u="sng" dirty="0" smtClean="0">
                <a:latin typeface="Garamond" charset="0"/>
                <a:cs typeface="Arial" charset="0"/>
              </a:rPr>
              <a:t>displays</a:t>
            </a:r>
            <a:r>
              <a:rPr lang="en-US" sz="3000" dirty="0" smtClean="0">
                <a:latin typeface="Garamond" charset="0"/>
                <a:cs typeface="Arial" charset="0"/>
              </a:rPr>
              <a:t> (including music, images, videos) of a work are not an infringement of copyright, as long as: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In the course of </a:t>
            </a:r>
            <a:r>
              <a:rPr lang="en-US" u="sng" dirty="0" smtClean="0">
                <a:latin typeface="Garamond" charset="0"/>
                <a:cs typeface="Arial" charset="0"/>
              </a:rPr>
              <a:t>face-to-face </a:t>
            </a:r>
            <a:r>
              <a:rPr lang="en-US" dirty="0" smtClean="0">
                <a:latin typeface="Garamond" charset="0"/>
                <a:cs typeface="Arial" charset="0"/>
              </a:rPr>
              <a:t>teaching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It takes place in a classroom or similar place devoted to instruction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The work is </a:t>
            </a:r>
            <a:r>
              <a:rPr lang="en-US" u="sng" dirty="0" smtClean="0">
                <a:latin typeface="Garamond" charset="0"/>
                <a:cs typeface="Arial" charset="0"/>
              </a:rPr>
              <a:t>lawfully obtained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08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Classroom Teaching</a:t>
            </a:r>
            <a:r>
              <a:rPr lang="en-US" baseline="0" dirty="0" smtClean="0"/>
              <a:t> Exemption would not apply.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Fair use might apply depending on how you’ve integrated the picture into the slides – do you provide text in the slide or your notes that contextualizes the image? Or is it without the necessary context?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87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3000" u="sng" dirty="0" smtClean="0">
                <a:latin typeface="Garamond" charset="0"/>
                <a:cs typeface="Arial" charset="0"/>
              </a:rPr>
              <a:t>Classroom Exception</a:t>
            </a:r>
            <a:r>
              <a:rPr lang="en-US" sz="3000" dirty="0" smtClean="0">
                <a:latin typeface="Garamond" charset="0"/>
                <a:cs typeface="Arial" charset="0"/>
              </a:rPr>
              <a:t>: All </a:t>
            </a:r>
            <a:r>
              <a:rPr lang="en-US" sz="3000" u="sng" dirty="0" smtClean="0">
                <a:latin typeface="Garamond" charset="0"/>
                <a:cs typeface="Arial" charset="0"/>
              </a:rPr>
              <a:t>performance</a:t>
            </a:r>
            <a:r>
              <a:rPr lang="en-US" sz="3000" dirty="0" smtClean="0">
                <a:latin typeface="Garamond" charset="0"/>
                <a:cs typeface="Arial" charset="0"/>
              </a:rPr>
              <a:t> and </a:t>
            </a:r>
            <a:r>
              <a:rPr lang="en-US" sz="3000" u="sng" dirty="0" smtClean="0">
                <a:latin typeface="Garamond" charset="0"/>
                <a:cs typeface="Arial" charset="0"/>
              </a:rPr>
              <a:t>displays</a:t>
            </a:r>
            <a:r>
              <a:rPr lang="en-US" sz="3000" dirty="0" smtClean="0">
                <a:latin typeface="Garamond" charset="0"/>
                <a:cs typeface="Arial" charset="0"/>
              </a:rPr>
              <a:t> (including music, images, videos) of a work are not an infringement of copyright, as long as: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In the course of </a:t>
            </a:r>
            <a:r>
              <a:rPr lang="en-US" u="sng" dirty="0" smtClean="0">
                <a:latin typeface="Garamond" charset="0"/>
                <a:cs typeface="Arial" charset="0"/>
              </a:rPr>
              <a:t>face-to-face </a:t>
            </a:r>
            <a:r>
              <a:rPr lang="en-US" dirty="0" smtClean="0">
                <a:latin typeface="Garamond" charset="0"/>
                <a:cs typeface="Arial" charset="0"/>
              </a:rPr>
              <a:t>teaching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It takes place in a classroom or similar place devoted to instruction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The work is </a:t>
            </a:r>
            <a:r>
              <a:rPr lang="en-US" u="sng" dirty="0" smtClean="0">
                <a:latin typeface="Garamond" charset="0"/>
                <a:cs typeface="Arial" charset="0"/>
              </a:rPr>
              <a:t>lawfully obtained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584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Garamond" charset="0"/>
                <a:cs typeface="Arial" charset="0"/>
              </a:rPr>
              <a:t>Copyright law governs making a copy; linking to a website is not making a copy</a:t>
            </a:r>
          </a:p>
          <a:p>
            <a:pPr>
              <a:defRPr/>
            </a:pPr>
            <a:r>
              <a:rPr lang="en-US" dirty="0" smtClean="0">
                <a:latin typeface="Garamond" charset="0"/>
                <a:cs typeface="Arial" charset="0"/>
              </a:rPr>
              <a:t>Emory</a:t>
            </a:r>
            <a:r>
              <a:rPr lang="ja-JP" altLang="en-US" dirty="0" smtClean="0">
                <a:latin typeface="Garamond" charset="0"/>
                <a:cs typeface="Arial" charset="0"/>
              </a:rPr>
              <a:t>’</a:t>
            </a:r>
            <a:r>
              <a:rPr lang="en-US" dirty="0" smtClean="0">
                <a:latin typeface="Garamond" charset="0"/>
                <a:cs typeface="Arial" charset="0"/>
              </a:rPr>
              <a:t>s licenses for databases, </a:t>
            </a:r>
            <a:r>
              <a:rPr lang="en-US" dirty="0" err="1" smtClean="0">
                <a:latin typeface="Garamond" charset="0"/>
                <a:cs typeface="Arial" charset="0"/>
              </a:rPr>
              <a:t>eJournals</a:t>
            </a:r>
            <a:r>
              <a:rPr lang="en-US" dirty="0" smtClean="0">
                <a:latin typeface="Garamond" charset="0"/>
                <a:cs typeface="Arial" charset="0"/>
              </a:rPr>
              <a:t> and eBooks supersede copyright law, so always link since terms of licenses vary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40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Garamond" charset="0"/>
                <a:cs typeface="Arial" charset="0"/>
              </a:rPr>
              <a:t>Copyright law governs making a copy; linking to a website is not making a copy</a:t>
            </a:r>
          </a:p>
          <a:p>
            <a:pPr>
              <a:defRPr/>
            </a:pPr>
            <a:r>
              <a:rPr lang="en-US" dirty="0" smtClean="0">
                <a:latin typeface="Garamond" charset="0"/>
                <a:cs typeface="Arial" charset="0"/>
              </a:rPr>
              <a:t>Emory</a:t>
            </a:r>
            <a:r>
              <a:rPr lang="ja-JP" altLang="en-US" dirty="0" smtClean="0">
                <a:latin typeface="Garamond" charset="0"/>
                <a:cs typeface="Arial" charset="0"/>
              </a:rPr>
              <a:t>’</a:t>
            </a:r>
            <a:r>
              <a:rPr lang="en-US" dirty="0" smtClean="0">
                <a:latin typeface="Garamond" charset="0"/>
                <a:cs typeface="Arial" charset="0"/>
              </a:rPr>
              <a:t>s licenses for databases, </a:t>
            </a:r>
            <a:r>
              <a:rPr lang="en-US" dirty="0" err="1" smtClean="0">
                <a:latin typeface="Garamond" charset="0"/>
                <a:cs typeface="Arial" charset="0"/>
              </a:rPr>
              <a:t>eJournals</a:t>
            </a:r>
            <a:r>
              <a:rPr lang="en-US" dirty="0" smtClean="0">
                <a:latin typeface="Garamond" charset="0"/>
                <a:cs typeface="Arial" charset="0"/>
              </a:rPr>
              <a:t> and eBooks supersede copyright law, so always link since terms of licenses vary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60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>
                <a:latin typeface="Garamond" charset="0"/>
                <a:cs typeface="Arial" charset="0"/>
              </a:rPr>
              <a:t>Not if you use the work in accordance with the Creative Commons license</a:t>
            </a:r>
          </a:p>
          <a:p>
            <a:pPr>
              <a:defRPr/>
            </a:pPr>
            <a:r>
              <a:rPr lang="en-US" sz="3000" dirty="0" smtClean="0">
                <a:latin typeface="Garamond" charset="0"/>
                <a:cs typeface="Arial" charset="0"/>
              </a:rPr>
              <a:t>License conditions: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Attribution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Noncommercial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No Derivative Works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Share Alike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598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>
                <a:latin typeface="Garamond" charset="0"/>
                <a:cs typeface="Arial" charset="0"/>
              </a:rPr>
              <a:t>Not if you use the work in accordance with the Creative Commons license</a:t>
            </a:r>
          </a:p>
          <a:p>
            <a:pPr>
              <a:defRPr/>
            </a:pPr>
            <a:r>
              <a:rPr lang="en-US" sz="3000" dirty="0" smtClean="0">
                <a:latin typeface="Garamond" charset="0"/>
                <a:cs typeface="Arial" charset="0"/>
              </a:rPr>
              <a:t>License conditions: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Attribution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Noncommercial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No Derivative Works</a:t>
            </a:r>
          </a:p>
          <a:p>
            <a:pPr lvl="1">
              <a:defRPr/>
            </a:pPr>
            <a:r>
              <a:rPr lang="en-US" dirty="0" smtClean="0">
                <a:latin typeface="Garamond" charset="0"/>
                <a:cs typeface="Arial" charset="0"/>
              </a:rPr>
              <a:t>Share Alike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14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Garamond" charset="0"/>
                <a:cs typeface="Arial" charset="0"/>
              </a:rPr>
              <a:t>If students infringe on copyright, you as the instructor</a:t>
            </a:r>
            <a:r>
              <a:rPr lang="en-US" baseline="0" dirty="0" smtClean="0">
                <a:latin typeface="Garamond" charset="0"/>
                <a:cs typeface="Arial" charset="0"/>
              </a:rPr>
              <a:t> are not liable (unless you openly encourage them to completely circumvent the law….)</a:t>
            </a:r>
            <a:endParaRPr lang="en-US" dirty="0" smtClean="0">
              <a:latin typeface="Garamond" charset="0"/>
              <a:cs typeface="Arial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atin typeface="Garamond" charset="0"/>
              <a:cs typeface="Arial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Garamond" charset="0"/>
                <a:cs typeface="Arial" charset="0"/>
              </a:rPr>
              <a:t>If students will be using copyrighted content, they need to know the basics of copyright law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rgbClr val="000090"/>
              </a:solidFill>
              <a:latin typeface="Garamond" charset="0"/>
              <a:cs typeface="Arial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000090"/>
                </a:solidFill>
                <a:latin typeface="Garamond" charset="0"/>
                <a:cs typeface="Arial" charset="0"/>
              </a:rPr>
              <a:t>You as the instructor should be able to provide your students with basic guidelines for ethical and legal best practices of using copyrighted content in an</a:t>
            </a:r>
            <a:r>
              <a:rPr lang="en-US" baseline="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000090"/>
                </a:solidFill>
                <a:latin typeface="Garamond" charset="0"/>
                <a:cs typeface="Arial" charset="0"/>
              </a:rPr>
              <a:t> online environment.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rgbClr val="000090"/>
              </a:solidFill>
              <a:latin typeface="Garamond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77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Garamond" charset="0"/>
                <a:cs typeface="Arial" charset="0"/>
              </a:rPr>
              <a:t>If students infringe on copyright, you as the instructor</a:t>
            </a:r>
            <a:r>
              <a:rPr lang="en-US" baseline="0" dirty="0" smtClean="0">
                <a:latin typeface="Garamond" charset="0"/>
                <a:cs typeface="Arial" charset="0"/>
              </a:rPr>
              <a:t> are not liable (unless you openly encourage them to completely circumvent the law….)</a:t>
            </a:r>
            <a:endParaRPr lang="en-US" dirty="0" smtClean="0">
              <a:latin typeface="Garamond" charset="0"/>
              <a:cs typeface="Arial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atin typeface="Garamond" charset="0"/>
              <a:cs typeface="Arial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Garamond" charset="0"/>
                <a:cs typeface="Arial" charset="0"/>
              </a:rPr>
              <a:t>If students will be using copyrighted content, they need to know the basics of copyright law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rgbClr val="000090"/>
              </a:solidFill>
              <a:latin typeface="Garamond" charset="0"/>
              <a:cs typeface="Arial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000090"/>
                </a:solidFill>
                <a:latin typeface="Garamond" charset="0"/>
                <a:cs typeface="Arial" charset="0"/>
              </a:rPr>
              <a:t>You as the instructor should be able to provide your students with basic guidelines for ethical and legal best practices of using copyrighted content in an</a:t>
            </a:r>
            <a:r>
              <a:rPr lang="en-US" baseline="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000090"/>
                </a:solidFill>
                <a:latin typeface="Garamond" charset="0"/>
                <a:cs typeface="Arial" charset="0"/>
              </a:rPr>
              <a:t> online environment.</a:t>
            </a:r>
            <a:endParaRPr lang="en-US" dirty="0" smtClean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rgbClr val="000090"/>
              </a:solidFill>
              <a:latin typeface="Garamond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52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Students own the copyright </a:t>
            </a:r>
          </a:p>
          <a:p>
            <a:r>
              <a:rPr lang="en-US" dirty="0" smtClean="0"/>
              <a:t>Instructors need permission to…</a:t>
            </a:r>
          </a:p>
          <a:p>
            <a:pPr lvl="1"/>
            <a:r>
              <a:rPr lang="en-US" dirty="0" smtClean="0"/>
              <a:t>Post online (even on Reserves or Blackboard)</a:t>
            </a:r>
          </a:p>
          <a:p>
            <a:pPr lvl="1"/>
            <a:r>
              <a:rPr lang="en-US" dirty="0" smtClean="0"/>
              <a:t>Give copies to colleagues</a:t>
            </a:r>
          </a:p>
          <a:p>
            <a:pPr lvl="1"/>
            <a:r>
              <a:rPr lang="en-US" dirty="0" smtClean="0"/>
              <a:t>Edit it</a:t>
            </a:r>
          </a:p>
          <a:p>
            <a:pPr lvl="1"/>
            <a:r>
              <a:rPr lang="en-US" dirty="0" smtClean="0"/>
              <a:t>Publish 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23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Students own the copyright </a:t>
            </a:r>
          </a:p>
          <a:p>
            <a:r>
              <a:rPr lang="en-US" dirty="0" smtClean="0"/>
              <a:t>Instructors need permission to…</a:t>
            </a:r>
          </a:p>
          <a:p>
            <a:pPr lvl="1"/>
            <a:r>
              <a:rPr lang="en-US" dirty="0" smtClean="0"/>
              <a:t>Post online (even on Reserves or Blackboard)</a:t>
            </a:r>
          </a:p>
          <a:p>
            <a:pPr lvl="1"/>
            <a:r>
              <a:rPr lang="en-US" dirty="0" smtClean="0"/>
              <a:t>Give copies to colleagues</a:t>
            </a:r>
          </a:p>
          <a:p>
            <a:pPr lvl="1"/>
            <a:r>
              <a:rPr lang="en-US" dirty="0" smtClean="0"/>
              <a:t>Edit it</a:t>
            </a:r>
          </a:p>
          <a:p>
            <a:pPr lvl="1"/>
            <a:r>
              <a:rPr lang="en-US" dirty="0" smtClean="0"/>
              <a:t>Publish it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7829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Reserves vs. Blackboard</a:t>
            </a:r>
          </a:p>
          <a:p>
            <a:pPr lvl="1">
              <a:defRPr/>
            </a:pPr>
            <a:r>
              <a:rPr lang="en-US" dirty="0" smtClean="0"/>
              <a:t>All 3</a:t>
            </a:r>
            <a:r>
              <a:rPr lang="en-US" baseline="30000" dirty="0" smtClean="0"/>
              <a:t>rd</a:t>
            </a:r>
            <a:r>
              <a:rPr lang="en-US" dirty="0" smtClean="0"/>
              <a:t> party copyrighted material should be put on </a:t>
            </a:r>
            <a:r>
              <a:rPr lang="en-US" u="sng" dirty="0" smtClean="0"/>
              <a:t>Reserves</a:t>
            </a:r>
            <a:r>
              <a:rPr lang="en-US" dirty="0" smtClean="0"/>
              <a:t>, not Blackboard</a:t>
            </a:r>
          </a:p>
          <a:p>
            <a:pPr lvl="1">
              <a:defRPr/>
            </a:pPr>
            <a:r>
              <a:rPr lang="en-US" dirty="0" smtClean="0"/>
              <a:t>Library will work through copyright clearance of Reserve items with you</a:t>
            </a:r>
          </a:p>
          <a:p>
            <a:pPr lvl="2">
              <a:defRPr/>
            </a:pPr>
            <a:r>
              <a:rPr lang="en-US" dirty="0" smtClean="0"/>
              <a:t>Provost Permissions Fund</a:t>
            </a:r>
          </a:p>
          <a:p>
            <a:pPr>
              <a:defRPr/>
            </a:pPr>
            <a:r>
              <a:rPr lang="en-US" dirty="0" smtClean="0"/>
              <a:t>Don’t use Reserves to substitute for a textbook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98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Reserves vs. Blackboard</a:t>
            </a:r>
          </a:p>
          <a:p>
            <a:pPr lvl="1">
              <a:defRPr/>
            </a:pPr>
            <a:r>
              <a:rPr lang="en-US" dirty="0" smtClean="0"/>
              <a:t>All 3</a:t>
            </a:r>
            <a:r>
              <a:rPr lang="en-US" baseline="30000" dirty="0" smtClean="0"/>
              <a:t>rd</a:t>
            </a:r>
            <a:r>
              <a:rPr lang="en-US" dirty="0" smtClean="0"/>
              <a:t> party copyrighted material should be put on </a:t>
            </a:r>
            <a:r>
              <a:rPr lang="en-US" u="sng" dirty="0" smtClean="0"/>
              <a:t>Reserves</a:t>
            </a:r>
            <a:r>
              <a:rPr lang="en-US" dirty="0" smtClean="0"/>
              <a:t>, not Blackboard</a:t>
            </a:r>
          </a:p>
          <a:p>
            <a:pPr lvl="1">
              <a:defRPr/>
            </a:pPr>
            <a:r>
              <a:rPr lang="en-US" dirty="0" smtClean="0"/>
              <a:t>Library will work through copyright clearance of Reserve items with you</a:t>
            </a:r>
          </a:p>
          <a:p>
            <a:pPr lvl="2">
              <a:defRPr/>
            </a:pPr>
            <a:r>
              <a:rPr lang="en-US" dirty="0" smtClean="0"/>
              <a:t>Provost Permissions Fund</a:t>
            </a:r>
          </a:p>
          <a:p>
            <a:pPr>
              <a:defRPr/>
            </a:pPr>
            <a:r>
              <a:rPr lang="en-US" dirty="0" smtClean="0"/>
              <a:t>Don’t use Reserves to substitute for a textbook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4566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Reserves vs. Blackboard</a:t>
            </a:r>
          </a:p>
          <a:p>
            <a:pPr lvl="1">
              <a:defRPr/>
            </a:pPr>
            <a:r>
              <a:rPr lang="en-US" dirty="0" smtClean="0"/>
              <a:t>All 3</a:t>
            </a:r>
            <a:r>
              <a:rPr lang="en-US" baseline="30000" dirty="0" smtClean="0"/>
              <a:t>rd</a:t>
            </a:r>
            <a:r>
              <a:rPr lang="en-US" dirty="0" smtClean="0"/>
              <a:t> party copyrighted material should be put on </a:t>
            </a:r>
            <a:r>
              <a:rPr lang="en-US" u="sng" dirty="0" smtClean="0"/>
              <a:t>Reserves</a:t>
            </a:r>
            <a:r>
              <a:rPr lang="en-US" dirty="0" smtClean="0"/>
              <a:t>, not Blackboard</a:t>
            </a:r>
          </a:p>
          <a:p>
            <a:pPr lvl="1">
              <a:defRPr/>
            </a:pPr>
            <a:r>
              <a:rPr lang="en-US" dirty="0" smtClean="0"/>
              <a:t>Library will work through copyright clearance of Reserve items with you</a:t>
            </a:r>
          </a:p>
          <a:p>
            <a:pPr lvl="2">
              <a:defRPr/>
            </a:pPr>
            <a:r>
              <a:rPr lang="en-US" dirty="0" smtClean="0"/>
              <a:t>Provost Permissions Fund</a:t>
            </a:r>
          </a:p>
          <a:p>
            <a:pPr>
              <a:defRPr/>
            </a:pPr>
            <a:r>
              <a:rPr lang="en-US" dirty="0" smtClean="0"/>
              <a:t>Don’t use Reserves to substitute for a textbook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052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Reserves vs. Blackboard</a:t>
            </a:r>
          </a:p>
          <a:p>
            <a:pPr lvl="1">
              <a:defRPr/>
            </a:pPr>
            <a:r>
              <a:rPr lang="en-US" dirty="0" smtClean="0"/>
              <a:t>All 3</a:t>
            </a:r>
            <a:r>
              <a:rPr lang="en-US" baseline="30000" dirty="0" smtClean="0"/>
              <a:t>rd</a:t>
            </a:r>
            <a:r>
              <a:rPr lang="en-US" dirty="0" smtClean="0"/>
              <a:t> party copyrighted material should be put on </a:t>
            </a:r>
            <a:r>
              <a:rPr lang="en-US" u="sng" dirty="0" smtClean="0"/>
              <a:t>Reserves</a:t>
            </a:r>
            <a:r>
              <a:rPr lang="en-US" dirty="0" smtClean="0"/>
              <a:t>, not Blackboard</a:t>
            </a:r>
          </a:p>
          <a:p>
            <a:pPr lvl="1">
              <a:defRPr/>
            </a:pPr>
            <a:r>
              <a:rPr lang="en-US" dirty="0" smtClean="0"/>
              <a:t>Library will work through copyright clearance of Reserve items with you</a:t>
            </a:r>
          </a:p>
          <a:p>
            <a:pPr lvl="2">
              <a:defRPr/>
            </a:pPr>
            <a:r>
              <a:rPr lang="en-US" dirty="0" smtClean="0"/>
              <a:t>Provost Permissions Fund</a:t>
            </a:r>
          </a:p>
          <a:p>
            <a:pPr>
              <a:defRPr/>
            </a:pPr>
            <a:r>
              <a:rPr lang="en-US" dirty="0" smtClean="0"/>
              <a:t>Don’t use Reserves to substitute for a textbook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15265-30A9-424B-B93A-0004A2B63AB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88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 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35938" y="2130424"/>
            <a:ext cx="5022261" cy="1601449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rgbClr val="0028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5938" y="4027930"/>
            <a:ext cx="5022260" cy="1610869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rgbClr val="D28E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33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3086"/>
            <a:ext cx="8229600" cy="502307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24-Feb-12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57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EHC-EUV - Slide3_shield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Slide 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>
                <a:solidFill>
                  <a:srgbClr val="00287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24-Feb-12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6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3086"/>
            <a:ext cx="4038600" cy="50230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03086"/>
            <a:ext cx="4038600" cy="50230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24-Feb-12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661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37771"/>
            <a:ext cx="4040188" cy="113710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37771"/>
            <a:ext cx="4041775" cy="113710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24-Feb-12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92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24-Feb-12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42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24-Feb-12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212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24-Feb-12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079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24-Feb-12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8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24-Feb-12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6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24-Feb-12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2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HC-EUV - Slide3_no-shield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Slide 3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33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03086"/>
            <a:ext cx="8229600" cy="5023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199" y="6270173"/>
            <a:ext cx="1095056" cy="36256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400">
                <a:solidFill>
                  <a:srgbClr val="87AFFF"/>
                </a:solidFill>
              </a:defRPr>
            </a:lvl1pPr>
          </a:lstStyle>
          <a:p>
            <a:r>
              <a:rPr lang="en-US" dirty="0" smtClean="0"/>
              <a:t>24-Feb-12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8492" y="6270173"/>
            <a:ext cx="5483329" cy="36662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400" b="1">
                <a:solidFill>
                  <a:srgbClr val="D2B0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1" y="5761038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A7ADF"/>
                </a:solidFill>
              </a:defRPr>
            </a:lvl1pPr>
          </a:lstStyle>
          <a:p>
            <a:fld id="{D226B682-7383-1141-98A0-6DE68325F3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30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rgbClr val="00287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rgbClr val="00287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rgbClr val="00287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hyperlink" Target="https://en.wikipedia.org/wiki/Mona_Lisa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hyperlink" Target="https://www.buzzfeed.com/alisonvingiano/happy-to-be-in-paris?utm_term=.vyqV7Gp21#.kcKMPNpv5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a.org/acrl/sites/ala.org.acrl/files/content/publications/booksanddigitalresources/digital/9780838987483_copyright_OA.pdf" TargetMode="External"/><Relationship Id="rId4" Type="http://schemas.openxmlformats.org/officeDocument/2006/relationships/hyperlink" Target="mailto:melanie.t.kowalski@emory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co.library.emory.edu/copyright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Copyright and Teaching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Melanie T. Kowalski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24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Copyright Overview – Questions?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465" y="1103313"/>
            <a:ext cx="3383069" cy="502285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49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6000" u="sng" dirty="0" smtClean="0"/>
              <a:t>Ultimate Question</a:t>
            </a:r>
            <a:r>
              <a:rPr lang="en-US" sz="6000" dirty="0"/>
              <a:t>: </a:t>
            </a:r>
            <a:endParaRPr lang="en-US" sz="6000" dirty="0" smtClean="0"/>
          </a:p>
          <a:p>
            <a:pPr marL="0" indent="0" algn="ctr">
              <a:buNone/>
            </a:pPr>
            <a:r>
              <a:rPr lang="en-US" sz="6000" dirty="0" smtClean="0"/>
              <a:t>When </a:t>
            </a:r>
            <a:r>
              <a:rPr lang="en-US" sz="6000" dirty="0"/>
              <a:t>should I worry about copyright?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45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charset="0"/>
              </a:rPr>
              <a:t>Teaching in the </a:t>
            </a:r>
            <a:r>
              <a:rPr lang="en-US" dirty="0" smtClean="0">
                <a:cs typeface="Arial" charset="0"/>
              </a:rPr>
              <a:t>(physical) Classroom</a:t>
            </a:r>
            <a:r>
              <a:rPr lang="en-US" dirty="0">
                <a:cs typeface="Arial" charset="0"/>
              </a:rPr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 smtClean="0">
                <a:cs typeface="Arial" charset="0"/>
              </a:rPr>
              <a:t>I am teaching a course on Leonardo da Vinci. I find a copy of the Mona Lisa online and paste it into my presentation slides. </a:t>
            </a:r>
          </a:p>
          <a:p>
            <a:pPr marL="0" indent="0">
              <a:buNone/>
              <a:defRPr/>
            </a:pPr>
            <a:endParaRPr lang="en-US" dirty="0" smtClean="0">
              <a:cs typeface="Arial" charset="0"/>
            </a:endParaRPr>
          </a:p>
          <a:p>
            <a:pPr marL="0" indent="0">
              <a:buNone/>
              <a:defRPr/>
            </a:pPr>
            <a:endParaRPr lang="en-US" dirty="0">
              <a:cs typeface="Arial" charset="0"/>
            </a:endParaRPr>
          </a:p>
          <a:p>
            <a:pPr marL="0" indent="0">
              <a:buNone/>
              <a:defRPr/>
            </a:pPr>
            <a:r>
              <a:rPr lang="en-US" b="1" dirty="0" smtClean="0">
                <a:cs typeface="Arial" charset="0"/>
              </a:rPr>
              <a:t>Should I worry about ©?</a:t>
            </a:r>
            <a:endParaRPr lang="en-US" b="1" dirty="0"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368" y="2126974"/>
            <a:ext cx="2303622" cy="34190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31368" y="5691178"/>
            <a:ext cx="23158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Mona Lisa by Leonardo da Vinci retrieved </a:t>
            </a:r>
            <a:r>
              <a:rPr lang="en-US" sz="800" smtClean="0"/>
              <a:t>from </a:t>
            </a:r>
            <a:r>
              <a:rPr lang="en-US" sz="800" smtClean="0">
                <a:hlinkClick r:id="rId4"/>
              </a:rPr>
              <a:t>Wikipedia</a:t>
            </a:r>
            <a:r>
              <a:rPr lang="en-US" sz="800" smtClean="0"/>
              <a:t> on 10/2/17.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082298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charset="0"/>
              </a:rPr>
              <a:t>Teaching in the </a:t>
            </a:r>
            <a:r>
              <a:rPr lang="en-US" dirty="0" smtClean="0">
                <a:cs typeface="Arial" charset="0"/>
              </a:rPr>
              <a:t>(physical) Classroom</a:t>
            </a:r>
            <a:r>
              <a:rPr lang="en-US" dirty="0">
                <a:cs typeface="Arial" charset="0"/>
              </a:rPr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>
                <a:cs typeface="Arial" charset="0"/>
              </a:rPr>
              <a:t>Should I worry about ©? </a:t>
            </a:r>
            <a:endParaRPr lang="en-US" dirty="0" smtClean="0">
              <a:cs typeface="Arial" charset="0"/>
            </a:endParaRPr>
          </a:p>
          <a:p>
            <a:pPr marL="0" indent="0" algn="ctr">
              <a:buNone/>
              <a:defRPr/>
            </a:pPr>
            <a:r>
              <a:rPr lang="en-US" sz="15000" dirty="0" smtClean="0">
                <a:solidFill>
                  <a:srgbClr val="008000"/>
                </a:solidFill>
                <a:cs typeface="Arial" charset="0"/>
              </a:rPr>
              <a:t>NO</a:t>
            </a:r>
            <a:endParaRPr lang="en-US" sz="15000" dirty="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82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charset="0"/>
              </a:rPr>
              <a:t>Teaching in the </a:t>
            </a:r>
            <a:r>
              <a:rPr lang="en-US" dirty="0" smtClean="0">
                <a:cs typeface="Arial" charset="0"/>
              </a:rPr>
              <a:t>(virtual) </a:t>
            </a:r>
            <a:r>
              <a:rPr lang="en-US" dirty="0" smtClean="0">
                <a:cs typeface="Arial" charset="0"/>
              </a:rPr>
              <a:t>Classroom</a:t>
            </a:r>
            <a:r>
              <a:rPr lang="en-US" dirty="0">
                <a:cs typeface="Arial" charset="0"/>
              </a:rPr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 smtClean="0">
                <a:cs typeface="Arial" charset="0"/>
              </a:rPr>
              <a:t>I am teaching a course on popular culture, music, and female identity. I find a a picture of Jay-Z and </a:t>
            </a:r>
            <a:r>
              <a:rPr lang="en-US" dirty="0" err="1" smtClean="0">
                <a:cs typeface="Arial" charset="0"/>
              </a:rPr>
              <a:t>Beyonce</a:t>
            </a:r>
            <a:r>
              <a:rPr lang="en-US" dirty="0" smtClean="0">
                <a:cs typeface="Arial" charset="0"/>
              </a:rPr>
              <a:t> posing in front of the Mona Lisa and paste it into my presentation </a:t>
            </a:r>
          </a:p>
          <a:p>
            <a:pPr marL="0" indent="0">
              <a:buNone/>
              <a:defRPr/>
            </a:pPr>
            <a:r>
              <a:rPr lang="en-US" dirty="0" smtClean="0">
                <a:cs typeface="Arial" charset="0"/>
              </a:rPr>
              <a:t>slides. </a:t>
            </a:r>
            <a:r>
              <a:rPr lang="en-US" dirty="0" smtClean="0">
                <a:cs typeface="Arial" charset="0"/>
              </a:rPr>
              <a:t>I post my slides on </a:t>
            </a:r>
          </a:p>
          <a:p>
            <a:pPr marL="0" indent="0">
              <a:buNone/>
              <a:defRPr/>
            </a:pPr>
            <a:r>
              <a:rPr lang="en-US" dirty="0" smtClean="0">
                <a:cs typeface="Arial" charset="0"/>
              </a:rPr>
              <a:t>our class Canvas site.</a:t>
            </a:r>
            <a:endParaRPr lang="en-US" dirty="0" smtClean="0">
              <a:cs typeface="Arial" charset="0"/>
            </a:endParaRPr>
          </a:p>
          <a:p>
            <a:pPr marL="0" indent="0">
              <a:buNone/>
              <a:defRPr/>
            </a:pPr>
            <a:endParaRPr lang="en-US" dirty="0" smtClean="0">
              <a:cs typeface="Arial" charset="0"/>
            </a:endParaRPr>
          </a:p>
          <a:p>
            <a:pPr marL="0" indent="0">
              <a:buNone/>
              <a:defRPr/>
            </a:pPr>
            <a:r>
              <a:rPr lang="en-US" b="1" dirty="0" smtClean="0">
                <a:cs typeface="Arial" charset="0"/>
              </a:rPr>
              <a:t>Should I worry about ©?</a:t>
            </a:r>
            <a:endParaRPr lang="en-US" b="1" dirty="0"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437" y="2703443"/>
            <a:ext cx="3365383" cy="29817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88835" y="5761038"/>
            <a:ext cx="34091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iam.beyonce.com</a:t>
            </a:r>
            <a:r>
              <a:rPr lang="en-US" sz="800" dirty="0" smtClean="0"/>
              <a:t> </a:t>
            </a:r>
            <a:r>
              <a:rPr lang="en-US" sz="800" dirty="0" err="1" smtClean="0"/>
              <a:t>retrived</a:t>
            </a:r>
            <a:r>
              <a:rPr lang="en-US" sz="800" dirty="0" smtClean="0"/>
              <a:t> via </a:t>
            </a:r>
            <a:r>
              <a:rPr lang="en-US" sz="800" dirty="0" err="1" smtClean="0">
                <a:hlinkClick r:id="rId4"/>
              </a:rPr>
              <a:t>Buzzfeed</a:t>
            </a:r>
            <a:r>
              <a:rPr lang="en-US" sz="800" dirty="0" smtClean="0"/>
              <a:t> on 10/2/17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930460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charset="0"/>
              </a:rPr>
              <a:t>Teaching in the </a:t>
            </a:r>
            <a:r>
              <a:rPr lang="en-US" dirty="0" smtClean="0">
                <a:cs typeface="Arial" charset="0"/>
              </a:rPr>
              <a:t>(physical) Classroom</a:t>
            </a:r>
            <a:r>
              <a:rPr lang="en-US" dirty="0">
                <a:cs typeface="Arial" charset="0"/>
              </a:rPr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>
                <a:cs typeface="Arial" charset="0"/>
              </a:rPr>
              <a:t>Should I worry about ©? </a:t>
            </a:r>
            <a:endParaRPr lang="en-US" dirty="0" smtClean="0">
              <a:cs typeface="Arial" charset="0"/>
            </a:endParaRPr>
          </a:p>
          <a:p>
            <a:pPr marL="0" indent="0" algn="ctr">
              <a:buNone/>
            </a:pPr>
            <a:r>
              <a:rPr lang="en-US" sz="15000" dirty="0">
                <a:solidFill>
                  <a:srgbClr val="FF6666"/>
                </a:solidFill>
              </a:rPr>
              <a:t>YES</a:t>
            </a:r>
            <a:endParaRPr lang="en-US" sz="15000" dirty="0">
              <a:solidFill>
                <a:srgbClr val="FF666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78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charset="0"/>
              </a:rPr>
              <a:t>When Linking Online?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 smtClean="0">
                <a:cs typeface="Arial" charset="0"/>
              </a:rPr>
              <a:t>I am teaching a class on climate change. I find several articles online that I want to share with my students to help facilitate discussion. I put links to these articles in Canvas.</a:t>
            </a:r>
          </a:p>
          <a:p>
            <a:pPr marL="0" indent="0">
              <a:buNone/>
              <a:defRPr/>
            </a:pPr>
            <a:endParaRPr lang="en-US" b="1" dirty="0" smtClean="0">
              <a:cs typeface="Arial" charset="0"/>
            </a:endParaRPr>
          </a:p>
          <a:p>
            <a:pPr marL="0" indent="0" algn="ctr">
              <a:buNone/>
              <a:defRPr/>
            </a:pPr>
            <a:r>
              <a:rPr lang="en-US" b="1" dirty="0" smtClean="0">
                <a:cs typeface="Arial" charset="0"/>
              </a:rPr>
              <a:t>Should </a:t>
            </a:r>
            <a:r>
              <a:rPr lang="en-US" b="1" dirty="0">
                <a:cs typeface="Arial" charset="0"/>
              </a:rPr>
              <a:t>I worry about ©?</a:t>
            </a:r>
          </a:p>
          <a:p>
            <a:pPr marL="0" indent="0">
              <a:buNone/>
              <a:defRPr/>
            </a:pPr>
            <a:endParaRPr lang="en-US" dirty="0" smtClean="0">
              <a:cs typeface="Arial" charset="0"/>
            </a:endParaRPr>
          </a:p>
          <a:p>
            <a:pPr marL="0" indent="0">
              <a:buNone/>
              <a:defRPr/>
            </a:pPr>
            <a:endParaRPr lang="en-US" dirty="0">
              <a:cs typeface="Arial" charset="0"/>
            </a:endParaRPr>
          </a:p>
          <a:p>
            <a:pPr marL="0" indent="0">
              <a:buNone/>
              <a:defRPr/>
            </a:pPr>
            <a:endParaRPr lang="en-US" dirty="0">
              <a:cs typeface="Arial" charset="0"/>
            </a:endParaRPr>
          </a:p>
          <a:p>
            <a:pPr marL="0" indent="0" algn="ctr">
              <a:buNone/>
              <a:defRPr/>
            </a:pPr>
            <a:endParaRPr lang="en-US" dirty="0">
              <a:solidFill>
                <a:srgbClr val="008000"/>
              </a:solidFill>
              <a:cs typeface="Arial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862" y="4082055"/>
            <a:ext cx="3165064" cy="19636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4057556"/>
            <a:ext cx="2991829" cy="15857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053" y="5094756"/>
            <a:ext cx="2552319" cy="109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94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charset="0"/>
              </a:rPr>
              <a:t>When Linking Online?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>
                <a:cs typeface="Arial" charset="0"/>
              </a:rPr>
              <a:t>Should I worry about ©</a:t>
            </a:r>
            <a:r>
              <a:rPr lang="en-US" dirty="0" smtClean="0">
                <a:cs typeface="Arial" charset="0"/>
              </a:rPr>
              <a:t>? </a:t>
            </a:r>
            <a:endParaRPr lang="en-US" dirty="0">
              <a:cs typeface="Arial" charset="0"/>
            </a:endParaRPr>
          </a:p>
          <a:p>
            <a:pPr marL="0" indent="0" algn="ctr">
              <a:buNone/>
              <a:defRPr/>
            </a:pPr>
            <a:r>
              <a:rPr lang="en-US" sz="15000" dirty="0" smtClean="0">
                <a:solidFill>
                  <a:srgbClr val="008000"/>
                </a:solidFill>
                <a:cs typeface="Arial" charset="0"/>
              </a:rPr>
              <a:t>NO</a:t>
            </a:r>
            <a:endParaRPr lang="en-US" sz="15000" dirty="0">
              <a:solidFill>
                <a:srgbClr val="008000"/>
              </a:solidFill>
              <a:cs typeface="Arial" charset="0"/>
            </a:endParaRPr>
          </a:p>
          <a:p>
            <a:pPr marL="0" indent="0" algn="ctr">
              <a:buNone/>
              <a:defRPr/>
            </a:pPr>
            <a:endParaRPr lang="en-US" dirty="0">
              <a:solidFill>
                <a:srgbClr val="008000"/>
              </a:solidFill>
              <a:cs typeface="Arial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576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cs typeface="Arial" charset="0"/>
              </a:rPr>
              <a:t>When using items licensed through Creative Commons?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120"/>
            <a:ext cx="8229600" cy="478504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 smtClean="0">
                <a:cs typeface="Arial" charset="0"/>
              </a:rPr>
              <a:t>In my class on the history of public health outreach, I have decided to flip my classroom. I have made several lecture videos and posted them on </a:t>
            </a:r>
            <a:r>
              <a:rPr lang="en-US" dirty="0" smtClean="0">
                <a:cs typeface="Arial" charset="0"/>
              </a:rPr>
              <a:t>Canvas for students to watch before class. </a:t>
            </a:r>
            <a:r>
              <a:rPr lang="en-US" dirty="0" smtClean="0">
                <a:cs typeface="Arial" charset="0"/>
              </a:rPr>
              <a:t>All the images I included in the videos were licensed under the Creative Commons.</a:t>
            </a:r>
          </a:p>
          <a:p>
            <a:pPr marL="0" indent="0">
              <a:buNone/>
              <a:defRPr/>
            </a:pPr>
            <a:endParaRPr lang="en-US" dirty="0">
              <a:cs typeface="Arial" charset="0"/>
            </a:endParaRPr>
          </a:p>
          <a:p>
            <a:pPr marL="0" indent="0" algn="ctr">
              <a:buNone/>
              <a:defRPr/>
            </a:pPr>
            <a:r>
              <a:rPr lang="en-US" b="1" dirty="0">
                <a:cs typeface="Arial" charset="0"/>
              </a:rPr>
              <a:t>Should I worry about ©?</a:t>
            </a:r>
          </a:p>
          <a:p>
            <a:pPr marL="0" indent="0">
              <a:buNone/>
              <a:defRPr/>
            </a:pPr>
            <a:r>
              <a:rPr lang="en-US" dirty="0" smtClean="0">
                <a:cs typeface="Arial" charset="0"/>
              </a:rPr>
              <a:t> </a:t>
            </a:r>
          </a:p>
          <a:p>
            <a:pPr marL="0" indent="0">
              <a:buNone/>
              <a:defRPr/>
            </a:pPr>
            <a:endParaRPr lang="en-US" dirty="0">
              <a:cs typeface="Arial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367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cs typeface="Arial" charset="0"/>
              </a:rPr>
              <a:t>When using items licensed through Creative Commons?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120"/>
            <a:ext cx="8229600" cy="478504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>
                <a:cs typeface="Arial" charset="0"/>
              </a:rPr>
              <a:t>Should I worry about ©? </a:t>
            </a:r>
            <a:endParaRPr lang="en-US" dirty="0" smtClean="0">
              <a:cs typeface="Arial" charset="0"/>
            </a:endParaRPr>
          </a:p>
          <a:p>
            <a:pPr marL="0" indent="0">
              <a:buNone/>
              <a:defRPr/>
            </a:pPr>
            <a:endParaRPr lang="en-US" dirty="0">
              <a:cs typeface="Arial" charset="0"/>
            </a:endParaRPr>
          </a:p>
          <a:p>
            <a:pPr marL="0" indent="0" algn="ctr">
              <a:buNone/>
              <a:defRPr/>
            </a:pPr>
            <a:r>
              <a:rPr lang="en-US" sz="96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DFD62F"/>
                </a:solidFill>
                <a:cs typeface="Arial" charset="0"/>
              </a:rPr>
              <a:t>MAYBE</a:t>
            </a:r>
          </a:p>
          <a:p>
            <a:pPr marL="0" indent="0" algn="ctr">
              <a:buNone/>
              <a:defRPr/>
            </a:pPr>
            <a:r>
              <a:rPr lang="en-US" sz="20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DFD62F"/>
                </a:solidFill>
                <a:cs typeface="Arial" charset="0"/>
              </a:rPr>
              <a:t>(But probably not too much)</a:t>
            </a:r>
            <a:endParaRPr lang="en-US" sz="2000" b="1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rgbClr val="DFD62F"/>
              </a:solidFill>
              <a:cs typeface="Arial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27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Assigning my students blogging/multimedia projects?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1440"/>
            <a:ext cx="8229600" cy="476472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cs typeface="Arial" charset="0"/>
              </a:rPr>
              <a:t>Next spring, I’ll be teaching a freshman composition course. Rather than writing the </a:t>
            </a:r>
            <a:r>
              <a:rPr lang="en-US" dirty="0" smtClean="0">
                <a:cs typeface="Arial" charset="0"/>
              </a:rPr>
              <a:t>traditional persuasive argument </a:t>
            </a:r>
            <a:r>
              <a:rPr lang="en-US" dirty="0" smtClean="0">
                <a:cs typeface="Arial" charset="0"/>
              </a:rPr>
              <a:t>essay, my students will be maintaining a </a:t>
            </a:r>
            <a:r>
              <a:rPr lang="en-US" dirty="0" smtClean="0">
                <a:cs typeface="Arial" charset="0"/>
              </a:rPr>
              <a:t>blog. There they will </a:t>
            </a:r>
            <a:r>
              <a:rPr lang="en-US" dirty="0" smtClean="0">
                <a:cs typeface="Arial" charset="0"/>
              </a:rPr>
              <a:t>post opinion pieces, podcasts, and photo essays on life as an Emory student. </a:t>
            </a:r>
          </a:p>
          <a:p>
            <a:pPr marL="0" indent="0">
              <a:buNone/>
            </a:pPr>
            <a:endParaRPr lang="en-US" dirty="0">
              <a:cs typeface="Arial" charset="0"/>
            </a:endParaRPr>
          </a:p>
          <a:p>
            <a:pPr marL="0" indent="0" algn="ctr">
              <a:buNone/>
            </a:pPr>
            <a:r>
              <a:rPr lang="en-US" b="1" dirty="0">
                <a:cs typeface="Arial" charset="0"/>
              </a:rPr>
              <a:t>Should I worry about ©?</a:t>
            </a:r>
          </a:p>
          <a:p>
            <a:pPr marL="0" indent="0">
              <a:buNone/>
            </a:pPr>
            <a:r>
              <a:rPr lang="en-US" dirty="0" smtClean="0">
                <a:cs typeface="Arial" charset="0"/>
              </a:rPr>
              <a:t> </a:t>
            </a:r>
          </a:p>
          <a:p>
            <a:pPr marL="0" indent="0">
              <a:buNone/>
            </a:pPr>
            <a:endParaRPr lang="en-US" dirty="0" smtClean="0">
              <a:cs typeface="Arial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28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Assigning my students blogging/multimedia projects?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1440"/>
            <a:ext cx="8229600" cy="476472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cs typeface="Arial" charset="0"/>
              </a:rPr>
              <a:t>Should I worry about ©</a:t>
            </a:r>
            <a:r>
              <a:rPr lang="en-US" dirty="0" smtClean="0">
                <a:cs typeface="Arial" charset="0"/>
              </a:rPr>
              <a:t>? </a:t>
            </a:r>
          </a:p>
          <a:p>
            <a:pPr marL="0" indent="0">
              <a:buNone/>
            </a:pPr>
            <a:endParaRPr lang="en-US" dirty="0" smtClean="0">
              <a:cs typeface="Arial" charset="0"/>
            </a:endParaRPr>
          </a:p>
          <a:p>
            <a:pPr marL="0" indent="0" algn="ctr">
              <a:buNone/>
            </a:pPr>
            <a:r>
              <a:rPr lang="en-US" sz="96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DFD62F"/>
                </a:solidFill>
                <a:cs typeface="Arial" charset="0"/>
              </a:rPr>
              <a:t>MAYBE</a:t>
            </a:r>
            <a:endParaRPr lang="en-US" sz="9600" dirty="0" smtClean="0">
              <a:cs typeface="Arial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462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Reusing Student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cs typeface="Arial" charset="0"/>
              </a:rPr>
              <a:t>This semester, my creative writing students will each produce a children’s story focused on courage and resilience. To demonstrate the impact of writing on a reader, my students will be going to a local elementary school to host a special story time session. They will share these stories with students in the 1</a:t>
            </a:r>
            <a:r>
              <a:rPr lang="en-US" baseline="30000" dirty="0" smtClean="0">
                <a:cs typeface="Arial" charset="0"/>
              </a:rPr>
              <a:t>st</a:t>
            </a:r>
            <a:r>
              <a:rPr lang="en-US" dirty="0" smtClean="0">
                <a:cs typeface="Arial" charset="0"/>
              </a:rPr>
              <a:t> and 2</a:t>
            </a:r>
            <a:r>
              <a:rPr lang="en-US" baseline="30000" dirty="0" smtClean="0">
                <a:cs typeface="Arial" charset="0"/>
              </a:rPr>
              <a:t>nd</a:t>
            </a:r>
            <a:r>
              <a:rPr lang="en-US" dirty="0" smtClean="0">
                <a:cs typeface="Arial" charset="0"/>
              </a:rPr>
              <a:t> grade. I would like to have all the stories bound into a special volume to gift to the elementary school’s library.</a:t>
            </a:r>
          </a:p>
          <a:p>
            <a:pPr marL="0" indent="0">
              <a:buNone/>
            </a:pPr>
            <a:endParaRPr lang="en-US" sz="2800" b="1" dirty="0" smtClean="0">
              <a:cs typeface="Arial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cs typeface="Arial" charset="0"/>
              </a:rPr>
              <a:t>Should </a:t>
            </a:r>
            <a:r>
              <a:rPr lang="en-US" sz="2800" b="1" dirty="0">
                <a:cs typeface="Arial" charset="0"/>
              </a:rPr>
              <a:t>I worry about ©?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83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Reusing Student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Should I worry about ©?  </a:t>
            </a:r>
          </a:p>
          <a:p>
            <a:pPr marL="0" indent="0" algn="ctr">
              <a:buNone/>
            </a:pPr>
            <a:r>
              <a:rPr lang="en-US" sz="15000" dirty="0" smtClean="0">
                <a:solidFill>
                  <a:srgbClr val="FF6666"/>
                </a:solidFill>
              </a:rPr>
              <a:t>YES</a:t>
            </a:r>
            <a:endParaRPr lang="en-US" sz="15000" dirty="0">
              <a:solidFill>
                <a:srgbClr val="FF6666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919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readings with my students?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dirty="0" smtClean="0"/>
              <a:t>I have found several journal articles and book chapters on composition writing for business. I want to share these materials with my students during our 5</a:t>
            </a:r>
            <a:r>
              <a:rPr lang="en-US" baseline="30000" dirty="0" smtClean="0"/>
              <a:t>th</a:t>
            </a:r>
            <a:r>
              <a:rPr lang="en-US" dirty="0" smtClean="0"/>
              <a:t> week of class, when we focus on business and technical writing. I go to the library and scan copies of the book chapters. I also download PDFs of journal articles. I post these on my class website, which is openly available.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 algn="ctr">
              <a:buNone/>
              <a:defRPr/>
            </a:pPr>
            <a:r>
              <a:rPr lang="en-US" b="1" dirty="0">
                <a:cs typeface="Arial" charset="0"/>
              </a:rPr>
              <a:t>Should I worry about ©?</a:t>
            </a:r>
          </a:p>
          <a:p>
            <a:pPr marL="0" indent="0">
              <a:buNone/>
              <a:defRPr/>
            </a:pPr>
            <a:r>
              <a:rPr lang="en-US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81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readings with my students?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/>
              <a:t>Should I worry about ©? </a:t>
            </a:r>
            <a:r>
              <a:rPr lang="en-US" dirty="0" smtClean="0"/>
              <a:t> </a:t>
            </a:r>
          </a:p>
          <a:p>
            <a:pPr marL="0" indent="0" algn="ctr">
              <a:buNone/>
              <a:defRPr/>
            </a:pPr>
            <a:r>
              <a:rPr lang="en-US" sz="15000" dirty="0" smtClean="0">
                <a:solidFill>
                  <a:srgbClr val="FF6666"/>
                </a:solidFill>
              </a:rPr>
              <a:t>YES</a:t>
            </a:r>
            <a:endParaRPr lang="en-US" sz="15000" dirty="0">
              <a:solidFill>
                <a:srgbClr val="FF6666"/>
              </a:solidFill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78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readings with my students?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dirty="0" smtClean="0"/>
              <a:t>I have found several journal articles and book chapters on composition writing for business. I want to share these materials with my students during our 5</a:t>
            </a:r>
            <a:r>
              <a:rPr lang="en-US" baseline="30000" dirty="0" smtClean="0"/>
              <a:t>th</a:t>
            </a:r>
            <a:r>
              <a:rPr lang="en-US" dirty="0" smtClean="0"/>
              <a:t> week of class, when we focus on business and technical writing. I go to the library and scan copies of the book chapters. I also download PDFs of journal articles. I upload copies of these to my classes Canvas site.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 algn="ctr">
              <a:buNone/>
              <a:defRPr/>
            </a:pPr>
            <a:r>
              <a:rPr lang="en-US" b="1" dirty="0">
                <a:cs typeface="Arial" charset="0"/>
              </a:rPr>
              <a:t>Should I worry about ©?</a:t>
            </a:r>
          </a:p>
          <a:p>
            <a:pPr marL="0" indent="0">
              <a:buNone/>
              <a:defRPr/>
            </a:pPr>
            <a:r>
              <a:rPr lang="en-US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71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readings with my students?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/>
              <a:t>Should I worry about ©? </a:t>
            </a:r>
            <a:r>
              <a:rPr lang="en-US" dirty="0" smtClean="0"/>
              <a:t> </a:t>
            </a:r>
          </a:p>
          <a:p>
            <a:pPr marL="0" indent="0" algn="ctr">
              <a:buNone/>
              <a:defRPr/>
            </a:pPr>
            <a:r>
              <a:rPr lang="en-US" sz="15000" dirty="0" smtClean="0">
                <a:solidFill>
                  <a:srgbClr val="FF6666"/>
                </a:solidFill>
              </a:rPr>
              <a:t>YES</a:t>
            </a:r>
            <a:endParaRPr lang="en-US" sz="15000" dirty="0">
              <a:solidFill>
                <a:srgbClr val="FF6666"/>
              </a:solidFill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charset="0"/>
              </a:rPr>
              <a:t>Still have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3086"/>
            <a:ext cx="8229600" cy="347039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cs typeface="Arial" charset="0"/>
              </a:rPr>
              <a:t>Emory’s Scholarly Communications </a:t>
            </a:r>
            <a:r>
              <a:rPr lang="en-US" dirty="0" smtClean="0">
                <a:cs typeface="Arial" charset="0"/>
              </a:rPr>
              <a:t>Office:</a:t>
            </a:r>
          </a:p>
          <a:p>
            <a:pPr marL="0" indent="0" algn="ctr">
              <a:buFont typeface="Wingdings" charset="0"/>
              <a:buNone/>
              <a:defRPr/>
            </a:pPr>
            <a:r>
              <a:rPr lang="en-US" dirty="0">
                <a:cs typeface="Arial" charset="0"/>
                <a:hlinkClick r:id="rId2"/>
              </a:rPr>
              <a:t>http://</a:t>
            </a:r>
            <a:r>
              <a:rPr lang="en-US" dirty="0" smtClean="0">
                <a:cs typeface="Arial" charset="0"/>
                <a:hlinkClick r:id="rId2"/>
              </a:rPr>
              <a:t>sco.library.emory.edu/</a:t>
            </a:r>
            <a:endParaRPr lang="en-US" dirty="0">
              <a:cs typeface="Arial" charset="0"/>
            </a:endParaRPr>
          </a:p>
          <a:p>
            <a:pPr marL="457200" lvl="1" indent="0">
              <a:buNone/>
              <a:defRPr/>
            </a:pPr>
            <a:endParaRPr lang="en-US" dirty="0" smtClean="0">
              <a:cs typeface="Arial" charset="0"/>
            </a:endParaRPr>
          </a:p>
          <a:p>
            <a:r>
              <a:rPr lang="en-US" i="1" dirty="0" smtClean="0">
                <a:hlinkClick r:id="rId3"/>
              </a:rPr>
              <a:t>Owning and Using Scholarship: An IP Handbook for Teachers and Researchers</a:t>
            </a:r>
            <a:r>
              <a:rPr lang="en-US" dirty="0" smtClean="0">
                <a:hlinkClick r:id="rId3"/>
              </a:rPr>
              <a:t> </a:t>
            </a:r>
            <a:r>
              <a:rPr lang="en-US" dirty="0" smtClean="0"/>
              <a:t>by Kevin Smith</a:t>
            </a:r>
            <a:endParaRPr lang="en-US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6B682-7383-1141-98A0-6DE68325F3E8}" type="slidenum">
              <a:rPr lang="en-US" smtClean="0"/>
              <a:t>20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4573480"/>
            <a:ext cx="8229600" cy="101566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lvl="1">
              <a:defRPr/>
            </a:pPr>
            <a:r>
              <a:rPr lang="en-US" sz="2000" dirty="0" smtClean="0">
                <a:cs typeface="Arial" charset="0"/>
              </a:rPr>
              <a:t>Melanie </a:t>
            </a:r>
            <a:r>
              <a:rPr lang="en-US" sz="2000" dirty="0">
                <a:cs typeface="Arial" charset="0"/>
              </a:rPr>
              <a:t>T. </a:t>
            </a:r>
            <a:r>
              <a:rPr lang="en-US" sz="2000" dirty="0" smtClean="0">
                <a:cs typeface="Arial" charset="0"/>
              </a:rPr>
              <a:t>Kowalski</a:t>
            </a:r>
          </a:p>
          <a:p>
            <a:pPr lvl="1">
              <a:defRPr/>
            </a:pPr>
            <a:r>
              <a:rPr lang="en-US" sz="2000" dirty="0" smtClean="0">
                <a:cs typeface="Arial" charset="0"/>
                <a:hlinkClick r:id="rId4"/>
              </a:rPr>
              <a:t>melanie.t.kowalski</a:t>
            </a:r>
            <a:r>
              <a:rPr lang="en-US" sz="2000" dirty="0">
                <a:cs typeface="Arial" charset="0"/>
                <a:hlinkClick r:id="rId4"/>
              </a:rPr>
              <a:t>@</a:t>
            </a:r>
            <a:r>
              <a:rPr lang="en-US" sz="2000" dirty="0" smtClean="0">
                <a:cs typeface="Arial" charset="0"/>
                <a:hlinkClick r:id="rId4"/>
              </a:rPr>
              <a:t>emory.edu</a:t>
            </a:r>
            <a:endParaRPr lang="en-US" sz="2000" dirty="0" smtClean="0">
              <a:cs typeface="Arial" charset="0"/>
            </a:endParaRPr>
          </a:p>
          <a:p>
            <a:pPr lvl="1">
              <a:defRPr/>
            </a:pPr>
            <a:r>
              <a:rPr lang="en-US" sz="2000" dirty="0" smtClean="0">
                <a:cs typeface="Arial" charset="0"/>
              </a:rPr>
              <a:t>404-727-8286</a:t>
            </a:r>
          </a:p>
          <a:p>
            <a:pPr lvl="1">
              <a:defRPr/>
            </a:pPr>
            <a:endParaRPr lang="en-US" sz="2000" dirty="0" smtClean="0">
              <a:cs typeface="Arial" charset="0"/>
            </a:endParaRPr>
          </a:p>
          <a:p>
            <a:pPr lvl="1">
              <a:defRPr/>
            </a:pPr>
            <a:endParaRPr lang="en-US" sz="20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355423"/>
      </p:ext>
    </p:extLst>
  </p:cSld>
  <p:clrMapOvr>
    <a:masterClrMapping/>
  </p:clrMapOvr>
</p:sld>
</file>

<file path=ppt/theme/theme1.xml><?xml version="1.0" encoding="utf-8"?>
<a:theme xmlns:a="http://schemas.openxmlformats.org/drawingml/2006/main" name="LITS-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TATOO Copyright and Teaching_Comp_Instructors_11_2014</Template>
  <TotalTime>88</TotalTime>
  <Words>1421</Words>
  <Application>Microsoft Macintosh PowerPoint</Application>
  <PresentationFormat>On-screen Show (4:3)</PresentationFormat>
  <Paragraphs>193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Calibri</vt:lpstr>
      <vt:lpstr>Garamond</vt:lpstr>
      <vt:lpstr>ＭＳ Ｐゴシック</vt:lpstr>
      <vt:lpstr>Wingdings</vt:lpstr>
      <vt:lpstr>Arial</vt:lpstr>
      <vt:lpstr>LITS-1</vt:lpstr>
      <vt:lpstr>Copyright and Teaching</vt:lpstr>
      <vt:lpstr>Copyright Overview – Questions?</vt:lpstr>
      <vt:lpstr>PowerPoint Presentation</vt:lpstr>
      <vt:lpstr>Teaching in the (physical) Classroom?</vt:lpstr>
      <vt:lpstr>Teaching in the (physical) Classroom?</vt:lpstr>
      <vt:lpstr>Teaching in the (virtual) Classroom?</vt:lpstr>
      <vt:lpstr>Teaching in the (physical) Classroom?</vt:lpstr>
      <vt:lpstr>When Linking Online?</vt:lpstr>
      <vt:lpstr>When Linking Online?</vt:lpstr>
      <vt:lpstr>When using items licensed through Creative Commons?</vt:lpstr>
      <vt:lpstr>When using items licensed through Creative Commons?</vt:lpstr>
      <vt:lpstr>Assigning my students blogging/multimedia projects?</vt:lpstr>
      <vt:lpstr>Assigning my students blogging/multimedia projects?</vt:lpstr>
      <vt:lpstr>Reusing Student Work?</vt:lpstr>
      <vt:lpstr>Reusing Student Work?</vt:lpstr>
      <vt:lpstr>Sharing readings with my students?</vt:lpstr>
      <vt:lpstr>Sharing readings with my students?</vt:lpstr>
      <vt:lpstr>Sharing readings with my students?</vt:lpstr>
      <vt:lpstr>Sharing readings with my students?</vt:lpstr>
      <vt:lpstr>Still have questions?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Copyright and Teaching</dc:title>
  <dc:creator>Melanie Kowalski</dc:creator>
  <cp:lastModifiedBy>Kowalski, Melanie T.</cp:lastModifiedBy>
  <cp:revision>11</cp:revision>
  <dcterms:created xsi:type="dcterms:W3CDTF">2015-08-20T13:51:01Z</dcterms:created>
  <dcterms:modified xsi:type="dcterms:W3CDTF">2017-10-03T19:43:16Z</dcterms:modified>
</cp:coreProperties>
</file>